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5" r:id="rId3"/>
    <p:sldId id="279" r:id="rId4"/>
    <p:sldId id="266" r:id="rId5"/>
    <p:sldId id="267" r:id="rId6"/>
    <p:sldId id="280" r:id="rId7"/>
    <p:sldId id="276" r:id="rId8"/>
    <p:sldId id="281" r:id="rId9"/>
    <p:sldId id="284" r:id="rId10"/>
    <p:sldId id="282" r:id="rId11"/>
    <p:sldId id="283" r:id="rId12"/>
    <p:sldId id="285" r:id="rId13"/>
    <p:sldId id="286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>
      <p:cViewPr varScale="1">
        <p:scale>
          <a:sx n="114" d="100"/>
          <a:sy n="114" d="100"/>
        </p:scale>
        <p:origin x="84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6/26/2022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6/26/2022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mux-plugins/tpm" TargetMode="External"/><Relationship Id="rId2" Type="http://schemas.openxmlformats.org/officeDocument/2006/relationships/hyperlink" Target="https://github.com/tmux/tmux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gunn/fzf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6NNbqDTSFD0&amp;t=646s" TargetMode="External"/><Relationship Id="rId3" Type="http://schemas.openxmlformats.org/officeDocument/2006/relationships/hyperlink" Target="https://asdf-vm.com/" TargetMode="External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6NNbqDTSFD0?feature=oembed" TargetMode="External"/><Relationship Id="rId6" Type="http://schemas.openxmlformats.org/officeDocument/2006/relationships/hyperlink" Target="https://github.com/BurntSushi/ripgrep" TargetMode="External"/><Relationship Id="rId5" Type="http://schemas.openxmlformats.org/officeDocument/2006/relationships/hyperlink" Target="https://github.com/sharkdp/fd" TargetMode="External"/><Relationship Id="rId4" Type="http://schemas.openxmlformats.org/officeDocument/2006/relationships/hyperlink" Target="https://github.com/sharkdp/ba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gunn/vim-plug" TargetMode="External"/><Relationship Id="rId2" Type="http://schemas.openxmlformats.org/officeDocument/2006/relationships/hyperlink" Target="https://neovim.io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svg"/><Relationship Id="rId3" Type="http://schemas.openxmlformats.org/officeDocument/2006/relationships/image" Target="../media/image30.sv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29.png"/><Relationship Id="rId16" Type="http://schemas.openxmlformats.org/officeDocument/2006/relationships/hyperlink" Target="http://creativecommons.org/licenses/by-sa/4.0/?ref=chooser-v1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.accioly.7rtc.com/" TargetMode="External"/><Relationship Id="rId11" Type="http://schemas.openxmlformats.org/officeDocument/2006/relationships/hyperlink" Target="https://creativecommons.org/licenses/by-sa/4.0/?ref=chooser-v1" TargetMode="External"/><Relationship Id="rId5" Type="http://schemas.openxmlformats.org/officeDocument/2006/relationships/hyperlink" Target="https://stackoverflow.com/users/664577" TargetMode="External"/><Relationship Id="rId15" Type="http://schemas.openxmlformats.org/officeDocument/2006/relationships/hyperlink" Target="https://accioly.dev/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s://www.linkedin.com/in/aaccioly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s://github.com/aaccioly-demos/putting-together-the-perfect-terminal-experien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lyadvantage.com/careers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41CC-F6KRP8?feature=oembed" TargetMode="External"/><Relationship Id="rId4" Type="http://schemas.openxmlformats.org/officeDocument/2006/relationships/hyperlink" Target="https://www.youtube.com/watch?v=41CC-F6KRP8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sw.kovidgoyal.net/kitt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rdfonts.com/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chriskempson/base16" TargetMode="External"/><Relationship Id="rId4" Type="http://schemas.openxmlformats.org/officeDocument/2006/relationships/hyperlink" Target="https://ethanschoonover.com/solarized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u.org/software/bash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zsh.org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hyperlink" Target="https://github.com/zsh-users/zsh-autosuggestions" TargetMode="External"/><Relationship Id="rId7" Type="http://schemas.openxmlformats.org/officeDocument/2006/relationships/hyperlink" Target="https://github.com/zdharma/zinit" TargetMode="External"/><Relationship Id="rId2" Type="http://schemas.openxmlformats.org/officeDocument/2006/relationships/hyperlink" Target="https://ohmyz.sh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ohmyzsh/ohmyzsh/tree/master/plugins/web-search" TargetMode="External"/><Relationship Id="rId5" Type="http://schemas.openxmlformats.org/officeDocument/2006/relationships/hyperlink" Target="https://github.com/ohmyzsh/ohmyzsh/tree/master/plugins/z" TargetMode="External"/><Relationship Id="rId4" Type="http://schemas.openxmlformats.org/officeDocument/2006/relationships/hyperlink" Target="https://github.com/zsh-users/zsh-syntax-highlighti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github.com/romkatv/powerlevel10k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Putting together the perfect terminal experience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relatively short version</a:t>
            </a:r>
            <a:endParaRPr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3083E24-F9A1-47D6-9740-3CE573A79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7740" y="302902"/>
            <a:ext cx="2438400" cy="2438400"/>
          </a:xfrm>
          <a:prstGeom prst="rect">
            <a:avLst/>
          </a:prstGeom>
        </p:spPr>
      </p:pic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5B871E3-26D5-4576-A527-F2F2E72AA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151" y="4553474"/>
            <a:ext cx="2905125" cy="762000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1995A6A8-8BA2-401A-ADE9-937AAD027F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972" y="302902"/>
            <a:ext cx="2736304" cy="1550572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7BEE1789-0A3F-4114-9C5C-C8E415C227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302902"/>
            <a:ext cx="3497500" cy="2158694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0D4775A-5F9F-43F5-A899-52F65D397D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220" y="302902"/>
            <a:ext cx="2018132" cy="201813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68BA2E1-F3BB-4D89-834C-A1D5B49DC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16020" y="2197587"/>
            <a:ext cx="2304256" cy="116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E7B91-B017-4C26-AD00-0C1F35976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Terminal Multiplexer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2DF5E-3203-42D6-A7EC-C8FB48CC91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>
                <a:hlinkClick r:id="rId2"/>
              </a:rPr>
              <a:t>Tmux</a:t>
            </a:r>
            <a:r>
              <a:rPr lang="en-GB" dirty="0"/>
              <a:t> for the win!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Create, use and manage multiple sessions, windows and panes</a:t>
            </a:r>
          </a:p>
          <a:p>
            <a:r>
              <a:rPr lang="en-GB" dirty="0"/>
              <a:t>Nest </a:t>
            </a:r>
            <a:r>
              <a:rPr lang="en-GB" dirty="0" err="1"/>
              <a:t>Tmux</a:t>
            </a:r>
            <a:r>
              <a:rPr lang="en-GB" dirty="0"/>
              <a:t> inside </a:t>
            </a:r>
            <a:r>
              <a:rPr lang="en-GB" dirty="0" err="1"/>
              <a:t>Tmux</a:t>
            </a:r>
            <a:endParaRPr lang="en-GB" dirty="0"/>
          </a:p>
          <a:p>
            <a:r>
              <a:rPr lang="en-GB" dirty="0" err="1"/>
              <a:t>Tmux</a:t>
            </a:r>
            <a:r>
              <a:rPr lang="en-GB" dirty="0"/>
              <a:t> + SSH = Don’t lose your work</a:t>
            </a:r>
          </a:p>
          <a:p>
            <a:r>
              <a:rPr lang="en-GB" dirty="0"/>
              <a:t>Customize and install plugins (</a:t>
            </a:r>
            <a:r>
              <a:rPr lang="en-GB" dirty="0">
                <a:hlinkClick r:id="rId3"/>
              </a:rPr>
              <a:t>TPM</a:t>
            </a:r>
            <a:r>
              <a:rPr lang="en-GB" dirty="0"/>
              <a:t> strongly recommended)</a:t>
            </a:r>
          </a:p>
          <a:p>
            <a:endParaRPr lang="en-GB" dirty="0"/>
          </a:p>
        </p:txBody>
      </p:sp>
      <p:pic>
        <p:nvPicPr>
          <p:cNvPr id="5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B3590E3-55A6-4D22-A1F7-92B245467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2276872"/>
            <a:ext cx="2905125" cy="762000"/>
          </a:xfrm>
          <a:prstGeom prst="rect">
            <a:avLst/>
          </a:prstGeom>
        </p:spPr>
      </p:pic>
      <p:pic>
        <p:nvPicPr>
          <p:cNvPr id="7" name="Content Placeholder 5" descr="3D blue concept kitchen">
            <a:extLst>
              <a:ext uri="{FF2B5EF4-FFF2-40B4-BE49-F238E27FC236}">
                <a16:creationId xmlns:a16="http://schemas.microsoft.com/office/drawing/2014/main" id="{ACAB9D3D-2F2B-400F-B8E3-53363A64CB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7" r="10999" b="1"/>
          <a:stretch/>
        </p:blipFill>
        <p:spPr>
          <a:xfrm>
            <a:off x="6093045" y="1600199"/>
            <a:ext cx="4789268" cy="4704287"/>
          </a:xfrm>
          <a:noFill/>
        </p:spPr>
      </p:pic>
    </p:spTree>
    <p:extLst>
      <p:ext uri="{BB962C8B-B14F-4D97-AF65-F5344CB8AC3E}">
        <p14:creationId xmlns:p14="http://schemas.microsoft.com/office/powerpoint/2010/main" val="8761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7901-4BE0-48BD-85EE-190665922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en-GB" dirty="0"/>
              <a:t>Fuzzy Find all the things</a:t>
            </a:r>
          </a:p>
        </p:txBody>
      </p:sp>
      <p:pic>
        <p:nvPicPr>
          <p:cNvPr id="8" name="Content Placeholder 7" descr="Binoculars reflecting a sunset and laying on table by the sea">
            <a:extLst>
              <a:ext uri="{FF2B5EF4-FFF2-40B4-BE49-F238E27FC236}">
                <a16:creationId xmlns:a16="http://schemas.microsoft.com/office/drawing/2014/main" id="{DF6E6B89-A478-4D2A-89E2-CCEAECFB24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6" r="6613" b="1"/>
          <a:stretch/>
        </p:blipFill>
        <p:spPr>
          <a:xfrm>
            <a:off x="1524000" y="1825625"/>
            <a:ext cx="4343400" cy="4270375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C4060-D2E0-4312-B155-084AAC345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/>
          <a:p>
            <a:r>
              <a:rPr lang="en-GB" sz="1900" dirty="0"/>
              <a:t>Find what you need with </a:t>
            </a:r>
            <a:r>
              <a:rPr lang="en-GB" sz="1900" dirty="0" err="1">
                <a:hlinkClick r:id="rId3"/>
              </a:rPr>
              <a:t>fzf</a:t>
            </a:r>
            <a:endParaRPr lang="en-GB" sz="1900" dirty="0"/>
          </a:p>
          <a:p>
            <a:r>
              <a:rPr lang="en-GB" sz="1900" dirty="0"/>
              <a:t>A standalone command that integrates with what you have</a:t>
            </a:r>
          </a:p>
          <a:p>
            <a:r>
              <a:rPr lang="en-GB" sz="1900" dirty="0"/>
              <a:t>** expansion</a:t>
            </a:r>
          </a:p>
          <a:p>
            <a:r>
              <a:rPr lang="en-GB" sz="1900" dirty="0"/>
              <a:t>Integrates by default with commands such as </a:t>
            </a:r>
            <a:r>
              <a:rPr lang="en-GB" sz="1900" dirty="0" err="1"/>
              <a:t>kubectlx</a:t>
            </a:r>
            <a:r>
              <a:rPr lang="en-GB" sz="1900" dirty="0"/>
              <a:t>, </a:t>
            </a:r>
            <a:r>
              <a:rPr lang="en-GB" sz="1900" dirty="0" err="1"/>
              <a:t>kubens</a:t>
            </a:r>
            <a:r>
              <a:rPr lang="en-GB" sz="1900" dirty="0"/>
              <a:t>, etc</a:t>
            </a:r>
          </a:p>
          <a:p>
            <a:r>
              <a:rPr lang="en-GB" sz="1900" dirty="0"/>
              <a:t>Shortcuts:</a:t>
            </a:r>
          </a:p>
          <a:p>
            <a:pPr lvl="1"/>
            <a:r>
              <a:rPr lang="en-GB" sz="1900" dirty="0"/>
              <a:t>CTRL+T to search files</a:t>
            </a:r>
          </a:p>
          <a:p>
            <a:pPr lvl="1"/>
            <a:r>
              <a:rPr lang="en-GB" sz="1900" dirty="0"/>
              <a:t>CTRL+R to search history</a:t>
            </a:r>
          </a:p>
          <a:p>
            <a:pPr lvl="1"/>
            <a:r>
              <a:rPr lang="en-GB" sz="1900" dirty="0"/>
              <a:t>ALT+C cd into directory</a:t>
            </a:r>
          </a:p>
        </p:txBody>
      </p:sp>
    </p:spTree>
    <p:extLst>
      <p:ext uri="{BB962C8B-B14F-4D97-AF65-F5344CB8AC3E}">
        <p14:creationId xmlns:p14="http://schemas.microsoft.com/office/powerpoint/2010/main" val="357129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7901-4BE0-48BD-85EE-190665922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GB" dirty="0"/>
              <a:t>H</a:t>
            </a:r>
            <a:r>
              <a:rPr lang="en-GB" dirty="0">
                <a:effectLst/>
              </a:rPr>
              <a:t>onourable mentions: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C4060-D2E0-4312-B155-084AAC3459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>
                <a:hlinkClick r:id="rId3"/>
              </a:rPr>
              <a:t>asdf</a:t>
            </a:r>
            <a:r>
              <a:rPr lang="en-GB" dirty="0"/>
              <a:t>: </a:t>
            </a:r>
            <a:r>
              <a:rPr lang="en-GB" dirty="0" err="1"/>
              <a:t>nvm</a:t>
            </a:r>
            <a:r>
              <a:rPr lang="en-GB" dirty="0"/>
              <a:t> + </a:t>
            </a:r>
            <a:r>
              <a:rPr lang="en-GB" dirty="0" err="1"/>
              <a:t>pyenv</a:t>
            </a:r>
            <a:r>
              <a:rPr lang="en-GB" dirty="0"/>
              <a:t>+ </a:t>
            </a:r>
            <a:r>
              <a:rPr lang="en-GB" dirty="0" err="1"/>
              <a:t>rbenv</a:t>
            </a:r>
            <a:r>
              <a:rPr lang="en-GB" dirty="0"/>
              <a:t> + SDKMAN + … . Install and manage versions for all your cli tools. Go watch my talk ⇨</a:t>
            </a:r>
          </a:p>
          <a:p>
            <a:r>
              <a:rPr lang="en-GB" dirty="0">
                <a:hlinkClick r:id="rId4"/>
              </a:rPr>
              <a:t>bat</a:t>
            </a:r>
            <a:r>
              <a:rPr lang="en-GB" dirty="0"/>
              <a:t>: “better” cat with syntax highlighting, Git Integration, automatic paging, etc</a:t>
            </a:r>
          </a:p>
          <a:p>
            <a:r>
              <a:rPr lang="en-GB" dirty="0" err="1">
                <a:hlinkClick r:id="rId5"/>
              </a:rPr>
              <a:t>fd</a:t>
            </a:r>
            <a:r>
              <a:rPr lang="en-GB" dirty="0"/>
              <a:t>: “better”, faster, saner alternative to find written in Rust</a:t>
            </a:r>
          </a:p>
          <a:p>
            <a:r>
              <a:rPr lang="en-GB" dirty="0" err="1">
                <a:hlinkClick r:id="rId6"/>
              </a:rPr>
              <a:t>ripgrep</a:t>
            </a:r>
            <a:r>
              <a:rPr lang="en-GB" dirty="0"/>
              <a:t>: “better”, faster”, saner alternative to grep written in Rust</a:t>
            </a:r>
          </a:p>
        </p:txBody>
      </p:sp>
      <p:pic>
        <p:nvPicPr>
          <p:cNvPr id="5" name="Online Media 4" title="London Java Community: Lunchtime Lightning Talks #1">
            <a:hlinkClick r:id="" action="ppaction://media"/>
            <a:extLst>
              <a:ext uri="{FF2B5EF4-FFF2-40B4-BE49-F238E27FC236}">
                <a16:creationId xmlns:a16="http://schemas.microsoft.com/office/drawing/2014/main" id="{9D0D0EBD-3EDC-4F59-ABE3-3124959A41D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7680176" y="1855275"/>
            <a:ext cx="3096344" cy="1749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4CF524-3F0D-4EA8-86FA-CEB6A64C5E13}"/>
              </a:ext>
            </a:extLst>
          </p:cNvPr>
          <p:cNvSpPr txBox="1"/>
          <p:nvPr/>
        </p:nvSpPr>
        <p:spPr>
          <a:xfrm>
            <a:off x="7173766" y="3830391"/>
            <a:ext cx="4109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8"/>
              </a:rPr>
              <a:t>https://www.youtube.com/watch?v=6NNbqDTSFD0&amp;t=646s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174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uiExpand="1" build="p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C913C-1A27-43B1-8E4F-E6957C83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Oh, by the </a:t>
            </a:r>
            <a:r>
              <a:rPr lang="en-GB" b="1" dirty="0"/>
              <a:t>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1361-B997-4AFA-9873-BB28487B6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2060848"/>
            <a:ext cx="4343400" cy="4035152"/>
          </a:xfrm>
        </p:spPr>
        <p:txBody>
          <a:bodyPr/>
          <a:lstStyle/>
          <a:p>
            <a:r>
              <a:rPr lang="en-GB" dirty="0"/>
              <a:t>I avoid text editors as much as I can but…</a:t>
            </a:r>
          </a:p>
          <a:p>
            <a:r>
              <a:rPr lang="en-GB" dirty="0"/>
              <a:t>When I  need an editor I use </a:t>
            </a:r>
            <a:r>
              <a:rPr lang="en-GB" dirty="0" err="1">
                <a:hlinkClick r:id="rId2"/>
              </a:rPr>
              <a:t>neovim</a:t>
            </a:r>
            <a:r>
              <a:rPr lang="en-GB" dirty="0"/>
              <a:t>:</a:t>
            </a:r>
            <a:br>
              <a:rPr lang="en-GB" dirty="0"/>
            </a:b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… and </a:t>
            </a:r>
            <a:r>
              <a:rPr lang="en-GB" dirty="0">
                <a:hlinkClick r:id="rId3"/>
              </a:rPr>
              <a:t>vim-plug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45F1-53D4-4FA4-ABAB-858B1E9DAD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Getting all of this to work can take some time</a:t>
            </a:r>
          </a:p>
          <a:p>
            <a:r>
              <a:rPr lang="en-GB" dirty="0"/>
              <a:t>It’s a hobby like any other</a:t>
            </a:r>
          </a:p>
          <a:p>
            <a:r>
              <a:rPr lang="en-GB" dirty="0"/>
              <a:t>Make sure to keep your files in version control</a:t>
            </a:r>
          </a:p>
          <a:p>
            <a:r>
              <a:rPr lang="en-GB" dirty="0"/>
              <a:t>Take some time to </a:t>
            </a:r>
            <a:r>
              <a:rPr lang="en-GB" strike="sngStrike" dirty="0"/>
              <a:t>steal ideas from</a:t>
            </a:r>
            <a:r>
              <a:rPr lang="en-GB" dirty="0"/>
              <a:t> get inspired by other people’s dotfile repositories.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FF926B-4799-4C8F-AB2E-00A21C9A7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046" y="4821793"/>
            <a:ext cx="2071372" cy="2019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5BB9CC-31CD-4099-BB7E-EE519DA16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38" y="3717032"/>
            <a:ext cx="3809524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0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1C2BADD-DC03-49A1-8457-64E99C051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952" y="53411"/>
            <a:ext cx="3127248" cy="1828800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DA67D08-E533-48E2-8B74-CF906904764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98" r="4498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  <a:p>
            <a:endParaRPr dirty="0"/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7D17C373-E97E-4EEE-A5B7-5A56C7379FC1}"/>
              </a:ext>
            </a:extLst>
          </p:cNvPr>
          <p:cNvSpPr/>
          <p:nvPr/>
        </p:nvSpPr>
        <p:spPr>
          <a:xfrm>
            <a:off x="7608168" y="967811"/>
            <a:ext cx="518976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https://www.linkedin.com/in/aaccioly</a:t>
            </a:r>
            <a:endParaRPr lang="en-US" b="0" strike="noStrike" spc="-1" dirty="0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https://stackoverflow.com/users/664577</a:t>
            </a:r>
            <a:endParaRPr lang="en-US" b="0" strike="noStrike" spc="-1" dirty="0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https://a.accioly.7rtc.com</a:t>
            </a:r>
            <a:endParaRPr lang="en-US" b="0" strike="noStrike" spc="-1" dirty="0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 err="1">
                <a:solidFill>
                  <a:srgbClr val="0066CC"/>
                </a:solidFill>
                <a:latin typeface="Arial"/>
                <a:ea typeface="DejaVu Sans"/>
              </a:rPr>
              <a:t>a.accioly</a:t>
            </a:r>
            <a:r>
              <a:rPr lang="en-US" b="0" strike="noStrike" spc="-1" dirty="0">
                <a:solidFill>
                  <a:srgbClr val="0066CC"/>
                </a:solidFill>
                <a:latin typeface="Arial"/>
                <a:ea typeface="DejaVu Sans"/>
              </a:rPr>
              <a:t> at protonmail.com</a:t>
            </a:r>
            <a:endParaRPr lang="en-US" b="0" strike="noStrike" spc="-1" dirty="0">
              <a:latin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2EB25-BFAC-4758-B57B-32C79DD771F6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532928" y="2221331"/>
            <a:ext cx="456120" cy="456120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F7E4A4-16A7-43C7-9871-C8BBE01368BF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7532568" y="2678171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3A4E5C-E509-4043-9A2A-C3074D409473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7514208" y="3135371"/>
            <a:ext cx="474840" cy="47484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B1384D-DFCB-4A02-BC43-110942A7DF16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7532568" y="3610931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15" name="Graphic 14">
            <a:hlinkClick r:id="rId11"/>
            <a:extLst>
              <a:ext uri="{FF2B5EF4-FFF2-40B4-BE49-F238E27FC236}">
                <a16:creationId xmlns:a16="http://schemas.microsoft.com/office/drawing/2014/main" id="{75DE3CE5-126E-56B3-5C77-5BE68E95FF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32056" y="4989812"/>
            <a:ext cx="1143000" cy="4000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93F108-64D7-0025-E7A7-CFFA5ABF53A5}"/>
              </a:ext>
            </a:extLst>
          </p:cNvPr>
          <p:cNvSpPr txBox="1"/>
          <p:nvPr/>
        </p:nvSpPr>
        <p:spPr>
          <a:xfrm>
            <a:off x="7464152" y="5449392"/>
            <a:ext cx="45365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14"/>
              </a:rPr>
              <a:t>Putting together the perfect terminal experience </a:t>
            </a:r>
            <a:r>
              <a:rPr lang="en-US" sz="1600" dirty="0"/>
              <a:t>© 2021 by </a:t>
            </a:r>
            <a:r>
              <a:rPr lang="en-US" sz="1600" dirty="0">
                <a:hlinkClick r:id="rId15"/>
              </a:rPr>
              <a:t>Anthony Accioly </a:t>
            </a:r>
            <a:r>
              <a:rPr lang="en-US" sz="1600" dirty="0"/>
              <a:t>is licensed under </a:t>
            </a:r>
            <a:br>
              <a:rPr lang="en-US" sz="1600" dirty="0"/>
            </a:br>
            <a:r>
              <a:rPr lang="en-US" sz="1600" dirty="0">
                <a:hlinkClick r:id="rId16"/>
              </a:rPr>
              <a:t>CC BY-SA 4.0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5764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en-GB" dirty="0"/>
              <a:t>Who am I?</a:t>
            </a:r>
            <a:endParaRPr dirty="0"/>
          </a:p>
        </p:txBody>
      </p:sp>
      <p:pic>
        <p:nvPicPr>
          <p:cNvPr id="3" name="Picture 2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41C90CBE-04DE-4A22-97BE-DD2606E0A9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" r="20131"/>
          <a:stretch/>
        </p:blipFill>
        <p:spPr>
          <a:xfrm rot="5400000">
            <a:off x="1560512" y="1789112"/>
            <a:ext cx="4270375" cy="4343400"/>
          </a:xfrm>
          <a:prstGeom prst="rect">
            <a:avLst/>
          </a:prstGeom>
          <a:noFill/>
        </p:spPr>
      </p:pic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667944" cy="427037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Aspiring Speakers Group member #1</a:t>
            </a:r>
          </a:p>
          <a:p>
            <a:pPr>
              <a:spcBef>
                <a:spcPts val="1200"/>
              </a:spcBef>
            </a:pPr>
            <a:r>
              <a:rPr lang="en-US" dirty="0"/>
              <a:t>I have a cute accent</a:t>
            </a:r>
          </a:p>
          <a:p>
            <a:pPr>
              <a:spcBef>
                <a:spcPts val="1200"/>
              </a:spcBef>
            </a:pPr>
            <a:r>
              <a:rPr lang="en-US" dirty="0"/>
              <a:t>I spend a lot of time using the terminal</a:t>
            </a:r>
          </a:p>
          <a:p>
            <a:pPr>
              <a:spcBef>
                <a:spcPts val="1200"/>
              </a:spcBef>
            </a:pPr>
            <a:r>
              <a:rPr lang="en-US" dirty="0"/>
              <a:t>Principal Developer at Comply Advantage</a:t>
            </a:r>
          </a:p>
          <a:p>
            <a:pPr marL="0" indent="0">
              <a:spcBef>
                <a:spcPts val="1200"/>
              </a:spcBef>
              <a:buNone/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Disclaimer: Nothing that I say or do has anything to do with my employer: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en-US" dirty="0"/>
              <a:t>But we are hiring</a:t>
            </a:r>
            <a:br>
              <a:rPr lang="en-US" dirty="0"/>
            </a:br>
            <a:r>
              <a:rPr lang="en-US" dirty="0">
                <a:hlinkClick r:id="rId3"/>
              </a:rPr>
              <a:t>https://complyadvantage.com/careers/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EFA0629-096A-45F3-AF96-5464F3128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2144" y="4365104"/>
            <a:ext cx="29146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5C581E-C34E-48FD-A88D-A121137AA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D4E4BD-BBB2-4337-934B-64AA650E49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I’m a IntelliJ IDEA kind of person</a:t>
            </a:r>
          </a:p>
          <a:p>
            <a:r>
              <a:rPr lang="en-GB" dirty="0"/>
              <a:t>Keyboard shortcuts are ❤️</a:t>
            </a:r>
          </a:p>
          <a:p>
            <a:r>
              <a:rPr lang="en-GB" dirty="0"/>
              <a:t>Thanks to the whole DevOps movement I’m expending more and more time using the terminal</a:t>
            </a:r>
          </a:p>
          <a:p>
            <a:r>
              <a:rPr lang="en-GB" dirty="0"/>
              <a:t>Old school </a:t>
            </a:r>
            <a:r>
              <a:rPr lang="en-GB" dirty="0" err="1"/>
              <a:t>SysAds</a:t>
            </a:r>
            <a:r>
              <a:rPr lang="en-GB" dirty="0"/>
              <a:t> surely can do a lot in the terminal</a:t>
            </a:r>
          </a:p>
          <a:p>
            <a:r>
              <a:rPr lang="en-GB" dirty="0"/>
              <a:t>Can I become more productive with the terminal?</a:t>
            </a:r>
          </a:p>
        </p:txBody>
      </p:sp>
      <p:pic>
        <p:nvPicPr>
          <p:cNvPr id="10" name="Online Media 9" title="IntelliJ IDEA Tips and Tricks 2021. By Hadi Hariri (2021)">
            <a:hlinkClick r:id="" action="ppaction://media"/>
            <a:extLst>
              <a:ext uri="{FF2B5EF4-FFF2-40B4-BE49-F238E27FC236}">
                <a16:creationId xmlns:a16="http://schemas.microsoft.com/office/drawing/2014/main" id="{3F6942EB-D9B3-4ED5-B935-5FE706E387B8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56040" y="1819288"/>
            <a:ext cx="4343400" cy="24542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B1BD0F-8170-406B-9A70-C22457D9F675}"/>
              </a:ext>
            </a:extLst>
          </p:cNvPr>
          <p:cNvSpPr txBox="1"/>
          <p:nvPr/>
        </p:nvSpPr>
        <p:spPr>
          <a:xfrm>
            <a:off x="6384032" y="4555592"/>
            <a:ext cx="4343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4"/>
              </a:rPr>
              <a:t>https://www.youtube.com/watch?v=41CC-F6KRP8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861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en-GB" dirty="0"/>
              <a:t>So, what’s the “perfect” terminal experience?</a:t>
            </a:r>
            <a:endParaRPr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E8F64B9-86CD-42A3-B36C-AE65A1F68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424937" cy="685800"/>
          </a:xfrm>
        </p:spPr>
        <p:txBody>
          <a:bodyPr/>
          <a:lstStyle/>
          <a:p>
            <a:r>
              <a:rPr lang="en-US" dirty="0"/>
              <a:t>It’s up to you.  My </a:t>
            </a:r>
            <a:r>
              <a:rPr lang="en-US" dirty="0" err="1"/>
              <a:t>wishlist</a:t>
            </a:r>
            <a:r>
              <a:rPr lang="en-US" dirty="0"/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75B03-5F5B-4044-8153-2C6D17C4B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424936" cy="3581401"/>
          </a:xfrm>
        </p:spPr>
        <p:txBody>
          <a:bodyPr numCol="1">
            <a:normAutofit lnSpcReduction="10000"/>
          </a:bodyPr>
          <a:lstStyle/>
          <a:p>
            <a:pPr>
              <a:spcBef>
                <a:spcPts val="1000"/>
              </a:spcBef>
            </a:pPr>
            <a:r>
              <a:rPr lang="en-GB" dirty="0"/>
              <a:t>Terminal doesn’t get in my way</a:t>
            </a:r>
          </a:p>
          <a:p>
            <a:pPr>
              <a:spcBef>
                <a:spcPts val="1000"/>
              </a:spcBef>
            </a:pPr>
            <a:r>
              <a:rPr lang="en-GB" dirty="0"/>
              <a:t>Fast</a:t>
            </a:r>
          </a:p>
          <a:p>
            <a:pPr>
              <a:spcBef>
                <a:spcPts val="1000"/>
              </a:spcBef>
            </a:pPr>
            <a:r>
              <a:rPr lang="en-GB" dirty="0"/>
              <a:t>Low energy consumption</a:t>
            </a:r>
          </a:p>
          <a:p>
            <a:pPr>
              <a:spcBef>
                <a:spcPts val="1000"/>
              </a:spcBef>
            </a:pPr>
            <a:r>
              <a:rPr lang="en-GB" dirty="0"/>
              <a:t>Syntax highlighting and auto-completion </a:t>
            </a:r>
          </a:p>
          <a:p>
            <a:pPr>
              <a:spcBef>
                <a:spcPts val="1000"/>
              </a:spcBef>
            </a:pPr>
            <a:r>
              <a:rPr lang="en-GB" dirty="0"/>
              <a:t>I can quickly find files, commands, etc</a:t>
            </a:r>
          </a:p>
          <a:p>
            <a:pPr>
              <a:spcBef>
                <a:spcPts val="1000"/>
              </a:spcBef>
            </a:pPr>
            <a:r>
              <a:rPr lang="en-GB" dirty="0"/>
              <a:t>Term can handle context switching</a:t>
            </a:r>
          </a:p>
          <a:p>
            <a:pPr>
              <a:spcBef>
                <a:spcPts val="1000"/>
              </a:spcBef>
            </a:pPr>
            <a:r>
              <a:rPr lang="en-GB" dirty="0"/>
              <a:t>It remembers what I was doing 3 days ago so that I don’t have to do it</a:t>
            </a:r>
          </a:p>
          <a:p>
            <a:endParaRPr lang="en-GB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29216D0-F43A-4BB0-AF61-D5C90C02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2514600"/>
            <a:ext cx="5120570" cy="288032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F093E9A-5673-4C2C-AA78-55D7F2AA1195}"/>
              </a:ext>
            </a:extLst>
          </p:cNvPr>
          <p:cNvSpPr txBox="1">
            <a:spLocks/>
          </p:cNvSpPr>
          <p:nvPr/>
        </p:nvSpPr>
        <p:spPr>
          <a:xfrm>
            <a:off x="6240015" y="1828800"/>
            <a:ext cx="4424937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And it looks like this:</a:t>
            </a:r>
          </a:p>
        </p:txBody>
      </p:sp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4" grpId="0" uiExpand="1" build="p"/>
      <p:bldP spid="1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36820"/>
            <a:ext cx="9144000" cy="1143000"/>
          </a:xfrm>
        </p:spPr>
        <p:txBody>
          <a:bodyPr/>
          <a:lstStyle/>
          <a:p>
            <a:r>
              <a:rPr lang="en-GB" dirty="0"/>
              <a:t>Let’s get something out of the way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57517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GB" dirty="0"/>
              <a:t>I will be using Ubuntu Today</a:t>
            </a:r>
          </a:p>
          <a:p>
            <a:pPr>
              <a:spcBef>
                <a:spcPts val="600"/>
              </a:spcBef>
            </a:pPr>
            <a:r>
              <a:rPr lang="en-GB" dirty="0"/>
              <a:t>This is not a talk for Linux Gurus</a:t>
            </a:r>
          </a:p>
          <a:p>
            <a:pPr>
              <a:spcBef>
                <a:spcPts val="600"/>
              </a:spcBef>
            </a:pPr>
            <a:r>
              <a:rPr lang="en-GB" dirty="0"/>
              <a:t>The OS itself isn’t as important as you may think</a:t>
            </a:r>
          </a:p>
          <a:p>
            <a:pPr>
              <a:spcBef>
                <a:spcPts val="600"/>
              </a:spcBef>
            </a:pPr>
            <a:r>
              <a:rPr lang="en-GB" dirty="0"/>
              <a:t>I’ll be using a terminal emulator called kitty:</a:t>
            </a:r>
            <a:br>
              <a:rPr lang="en-GB" dirty="0"/>
            </a:br>
            <a:r>
              <a:rPr lang="en-GB" dirty="0">
                <a:hlinkClick r:id="rId2"/>
              </a:rPr>
              <a:t>https://sw.kovidgoyal.net/kitty/</a:t>
            </a:r>
            <a:endParaRPr lang="en-GB" dirty="0"/>
          </a:p>
          <a:p>
            <a:pPr>
              <a:spcBef>
                <a:spcPts val="600"/>
              </a:spcBef>
            </a:pPr>
            <a:r>
              <a:rPr lang="en-GB" dirty="0"/>
              <a:t>Your choice of terminal emulator is important</a:t>
            </a:r>
          </a:p>
          <a:p>
            <a:pPr>
              <a:spcBef>
                <a:spcPts val="600"/>
              </a:spcBef>
            </a:pPr>
            <a:r>
              <a:rPr lang="en-GB" dirty="0"/>
              <a:t>Pick one that: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Is GPU Accelerated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Has a Quake / drop-down mode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Has good font support (including ligatures)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696679B-5273-486A-A82A-B7A8A28B8C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11" y="1458862"/>
            <a:ext cx="1428750" cy="170497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D4C063-0628-4BDB-A845-25069E9E3893}"/>
              </a:ext>
            </a:extLst>
          </p:cNvPr>
          <p:cNvSpPr txBox="1"/>
          <p:nvPr/>
        </p:nvSpPr>
        <p:spPr>
          <a:xfrm>
            <a:off x="8294539" y="5159781"/>
            <a:ext cx="10081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/>
              <a:t>+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146F57F-8475-4B2E-9E97-3C35452BC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4658" y="1407474"/>
            <a:ext cx="1807750" cy="180775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C6E6DF0-ABC9-40D3-95C6-168191F60D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97" y="3220526"/>
            <a:ext cx="1885778" cy="18747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1CDE02-E155-4AF3-B620-FCB9A20FFFF3}"/>
              </a:ext>
            </a:extLst>
          </p:cNvPr>
          <p:cNvSpPr txBox="1"/>
          <p:nvPr/>
        </p:nvSpPr>
        <p:spPr>
          <a:xfrm>
            <a:off x="8343943" y="1526519"/>
            <a:ext cx="10081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/>
              <a:t>+</a:t>
            </a:r>
          </a:p>
        </p:txBody>
      </p:sp>
      <p:pic>
        <p:nvPicPr>
          <p:cNvPr id="22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92E03F6E-4154-4908-B3F3-D8CDA63FBE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284" y="3077770"/>
            <a:ext cx="2160240" cy="2160240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71A33B8D-2C86-4424-9CEF-B5A023E2B0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817" y="5230236"/>
            <a:ext cx="1619250" cy="1428750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B338E43B-5C64-4680-902D-BE7C8B0CDB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289" y="4885520"/>
            <a:ext cx="2118183" cy="211818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010B81C-F194-4132-95F9-858FE0BE140E}"/>
              </a:ext>
            </a:extLst>
          </p:cNvPr>
          <p:cNvSpPr txBox="1"/>
          <p:nvPr/>
        </p:nvSpPr>
        <p:spPr>
          <a:xfrm>
            <a:off x="8343943" y="3373060"/>
            <a:ext cx="10081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  <p:bldP spid="18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olorful bubble in darkness">
            <a:extLst>
              <a:ext uri="{FF2B5EF4-FFF2-40B4-BE49-F238E27FC236}">
                <a16:creationId xmlns:a16="http://schemas.microsoft.com/office/drawing/2014/main" id="{C690FF2F-B62E-46B0-88DE-5EF2934C26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3454325"/>
            <a:ext cx="6304530" cy="404191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4BC761B-12CD-49C5-B567-980F17772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Eye Candy: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3B8386-D4CA-4FD7-B4EF-0CCBE56F4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03E8887-79F7-40B2-AC81-3D146175F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79472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You want a Monospaced font</a:t>
            </a:r>
          </a:p>
          <a:p>
            <a:r>
              <a:rPr lang="en-GB" dirty="0"/>
              <a:t>At least Powerline Glyphs</a:t>
            </a:r>
          </a:p>
          <a:p>
            <a:r>
              <a:rPr lang="en-GB" dirty="0"/>
              <a:t>Optional: Font ligatures</a:t>
            </a:r>
          </a:p>
          <a:p>
            <a:r>
              <a:rPr lang="en-GB" dirty="0"/>
              <a:t>Pick one from </a:t>
            </a:r>
            <a:r>
              <a:rPr lang="en-GB" dirty="0">
                <a:hlinkClick r:id="rId3"/>
              </a:rPr>
              <a:t>https://www.nerdfonts.com/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JetBrains Mono</a:t>
            </a:r>
          </a:p>
          <a:p>
            <a:pPr lvl="1"/>
            <a:r>
              <a:rPr lang="en-GB" dirty="0"/>
              <a:t>Cascadia Code</a:t>
            </a:r>
          </a:p>
          <a:p>
            <a:pPr lvl="1"/>
            <a:r>
              <a:rPr lang="en-GB" dirty="0" err="1"/>
              <a:t>Fira</a:t>
            </a:r>
            <a:r>
              <a:rPr lang="en-GB" dirty="0"/>
              <a:t> Code</a:t>
            </a:r>
          </a:p>
          <a:p>
            <a:pPr lvl="1"/>
            <a:r>
              <a:rPr lang="en-GB" dirty="0" err="1"/>
              <a:t>Meslo</a:t>
            </a:r>
            <a:endParaRPr lang="en-GB" dirty="0"/>
          </a:p>
          <a:p>
            <a:pPr lvl="1"/>
            <a:r>
              <a:rPr lang="en-GB" dirty="0"/>
              <a:t>Source Code Pro / </a:t>
            </a:r>
            <a:r>
              <a:rPr lang="en-GB" dirty="0" err="1"/>
              <a:t>Hasklig</a:t>
            </a:r>
            <a:endParaRPr lang="en-GB" dirty="0"/>
          </a:p>
          <a:p>
            <a:pPr lvl="1"/>
            <a:r>
              <a:rPr lang="en-GB" dirty="0"/>
              <a:t>Ubuntu Mono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913CB05-3015-46CE-96ED-997C74C379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Colours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3F56BDE-D21B-49C4-8A0A-48713567FC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Pick a colour scheme that doesn’t make your eyes bleed</a:t>
            </a:r>
          </a:p>
          <a:p>
            <a:r>
              <a:rPr lang="en-GB" dirty="0"/>
              <a:t>I don’t have a lot of imagination, so I keep coming back to my own patched version of </a:t>
            </a:r>
            <a:r>
              <a:rPr lang="en-GB" dirty="0">
                <a:hlinkClick r:id="rId4"/>
              </a:rPr>
              <a:t>Solarized</a:t>
            </a:r>
            <a:r>
              <a:rPr lang="en-GB" dirty="0"/>
              <a:t> Dark</a:t>
            </a:r>
          </a:p>
          <a:p>
            <a:r>
              <a:rPr lang="en-GB" dirty="0"/>
              <a:t>A few other suggestions:</a:t>
            </a:r>
          </a:p>
          <a:p>
            <a:pPr lvl="1"/>
            <a:r>
              <a:rPr lang="en-GB" dirty="0"/>
              <a:t>Base16 schemes: </a:t>
            </a:r>
            <a:r>
              <a:rPr lang="en-GB" dirty="0">
                <a:hlinkClick r:id="rId5"/>
              </a:rPr>
              <a:t>https://github.com/chriskempson/base16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Dracula</a:t>
            </a:r>
          </a:p>
          <a:p>
            <a:pPr lvl="1"/>
            <a:r>
              <a:rPr lang="en-GB" dirty="0" err="1"/>
              <a:t>Gruvbox</a:t>
            </a:r>
            <a:endParaRPr lang="en-GB" dirty="0"/>
          </a:p>
          <a:p>
            <a:pPr lvl="1"/>
            <a:r>
              <a:rPr lang="en-GB" dirty="0" err="1"/>
              <a:t>Monokai</a:t>
            </a:r>
            <a:endParaRPr lang="en-GB" dirty="0"/>
          </a:p>
          <a:p>
            <a:pPr lvl="1"/>
            <a:r>
              <a:rPr lang="en-GB" dirty="0" err="1"/>
              <a:t>PaperColor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63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uiExpand="1" build="p"/>
      <p:bldP spid="10" grpId="0" build="p"/>
      <p:bldP spid="11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3D2C-737F-4F1E-9B5F-09952EB1A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en-GB" dirty="0"/>
              <a:t>Shell</a:t>
            </a:r>
          </a:p>
        </p:txBody>
      </p:sp>
      <p:pic>
        <p:nvPicPr>
          <p:cNvPr id="16" name="Content Placeholder 15" descr="Spiral shell pattern">
            <a:extLst>
              <a:ext uri="{FF2B5EF4-FFF2-40B4-BE49-F238E27FC236}">
                <a16:creationId xmlns:a16="http://schemas.microsoft.com/office/drawing/2014/main" id="{9FE48D23-F466-48B2-B40A-F19FB17EEF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2" r="1" b="1"/>
          <a:stretch/>
        </p:blipFill>
        <p:spPr>
          <a:xfrm>
            <a:off x="1524000" y="1825625"/>
            <a:ext cx="4343400" cy="4270375"/>
          </a:xfrm>
          <a:noFill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63830F-532B-4614-B6EB-4D5AC6B5A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/>
          <a:p>
            <a:r>
              <a:rPr lang="en-GB" sz="1700">
                <a:hlinkClick r:id="rId3"/>
              </a:rPr>
              <a:t>Bash</a:t>
            </a:r>
            <a:r>
              <a:rPr lang="en-GB" sz="1700"/>
              <a:t> is great, </a:t>
            </a:r>
            <a:r>
              <a:rPr lang="en-GB" sz="1700" err="1">
                <a:hlinkClick r:id="rId4"/>
              </a:rPr>
              <a:t>Zsh</a:t>
            </a:r>
            <a:r>
              <a:rPr lang="en-GB" sz="1700"/>
              <a:t> is even better</a:t>
            </a:r>
          </a:p>
          <a:p>
            <a:r>
              <a:rPr lang="en-GB" sz="1700"/>
              <a:t>Install a recent version and make it default:</a:t>
            </a:r>
            <a:br>
              <a:rPr lang="en-GB" sz="1700"/>
            </a:br>
            <a:r>
              <a:rPr lang="en-GB" sz="1700"/>
              <a:t>	</a:t>
            </a:r>
            <a:br>
              <a:rPr lang="en-GB" sz="1700"/>
            </a:br>
            <a:r>
              <a:rPr lang="en-GB" sz="1700"/>
              <a:t>	</a:t>
            </a:r>
            <a:r>
              <a:rPr lang="en-GB" sz="1700" err="1"/>
              <a:t>chsh</a:t>
            </a:r>
            <a:r>
              <a:rPr lang="en-GB" sz="1700"/>
              <a:t> -s $(which </a:t>
            </a:r>
            <a:r>
              <a:rPr lang="en-GB" sz="1700" err="1"/>
              <a:t>zsh</a:t>
            </a:r>
            <a:r>
              <a:rPr lang="en-GB" sz="1700"/>
              <a:t>)</a:t>
            </a:r>
            <a:br>
              <a:rPr lang="en-GB" sz="1700"/>
            </a:br>
            <a:endParaRPr lang="en-GB" sz="1700"/>
          </a:p>
          <a:p>
            <a:r>
              <a:rPr lang="en-GB" sz="1700"/>
              <a:t>Notable features:</a:t>
            </a:r>
          </a:p>
          <a:p>
            <a:pPr lvl="1"/>
            <a:r>
              <a:rPr lang="en-GB" sz="1700"/>
              <a:t>Smart tab completion</a:t>
            </a:r>
          </a:p>
          <a:p>
            <a:pPr lvl="1"/>
            <a:r>
              <a:rPr lang="en-GB" sz="1700"/>
              <a:t>History filter with up arrow</a:t>
            </a:r>
          </a:p>
          <a:p>
            <a:pPr lvl="1"/>
            <a:r>
              <a:rPr lang="en-GB" sz="1700"/>
              <a:t>case / typo correction</a:t>
            </a:r>
          </a:p>
          <a:p>
            <a:pPr lvl="1"/>
            <a:r>
              <a:rPr lang="en-GB" sz="1700"/>
              <a:t>** expansion</a:t>
            </a:r>
          </a:p>
          <a:p>
            <a:pPr lvl="1"/>
            <a:r>
              <a:rPr lang="en-GB" sz="1700"/>
              <a:t>Glob Qualifiers:  ls *(m-7)</a:t>
            </a:r>
          </a:p>
          <a:p>
            <a:pPr lvl="1"/>
            <a:endParaRPr lang="en-GB" sz="1700"/>
          </a:p>
        </p:txBody>
      </p:sp>
    </p:spTree>
    <p:extLst>
      <p:ext uri="{BB962C8B-B14F-4D97-AF65-F5344CB8AC3E}">
        <p14:creationId xmlns:p14="http://schemas.microsoft.com/office/powerpoint/2010/main" val="362795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72D9A-B566-4FDE-A584-7FEC2F81E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Framework / Plugin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B2D82-8E33-467C-88AB-10BA433360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Extract even more from </a:t>
            </a:r>
            <a:r>
              <a:rPr lang="en-GB" dirty="0" err="1"/>
              <a:t>zsh</a:t>
            </a:r>
            <a:r>
              <a:rPr lang="en-GB" dirty="0"/>
              <a:t> with a collection of plugins and themes. </a:t>
            </a:r>
            <a:r>
              <a:rPr lang="en-GB" dirty="0">
                <a:hlinkClick r:id="rId2"/>
              </a:rPr>
              <a:t>Use Oh My </a:t>
            </a:r>
            <a:r>
              <a:rPr lang="en-GB" dirty="0" err="1">
                <a:hlinkClick r:id="rId2"/>
              </a:rPr>
              <a:t>Zsh</a:t>
            </a:r>
            <a:endParaRPr lang="en-GB" dirty="0"/>
          </a:p>
          <a:p>
            <a:r>
              <a:rPr lang="en-GB" dirty="0"/>
              <a:t>Install Oh My </a:t>
            </a:r>
            <a:r>
              <a:rPr lang="en-GB" dirty="0" err="1"/>
              <a:t>Zsh</a:t>
            </a:r>
            <a:r>
              <a:rPr lang="en-GB" dirty="0"/>
              <a:t> and start enjoying extra functionality out of the box:</a:t>
            </a:r>
          </a:p>
          <a:p>
            <a:pPr lvl="1"/>
            <a:r>
              <a:rPr lang="en-GB" dirty="0"/>
              <a:t>Easier </a:t>
            </a:r>
            <a:r>
              <a:rPr lang="en-GB" dirty="0" err="1"/>
              <a:t>nagivation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.. , …, ….</a:t>
            </a:r>
          </a:p>
          <a:p>
            <a:pPr lvl="2"/>
            <a:r>
              <a:rPr lang="en-GB" dirty="0"/>
              <a:t>No need to type cd</a:t>
            </a:r>
          </a:p>
          <a:p>
            <a:pPr lvl="2"/>
            <a:r>
              <a:rPr lang="en-GB" dirty="0"/>
              <a:t>Partial path matching</a:t>
            </a:r>
          </a:p>
          <a:p>
            <a:pPr lvl="1"/>
            <a:r>
              <a:rPr lang="en-GB" dirty="0"/>
              <a:t>New commands / alias by default such as: </a:t>
            </a:r>
          </a:p>
          <a:p>
            <a:pPr lvl="2"/>
            <a:r>
              <a:rPr lang="en-GB" dirty="0"/>
              <a:t>d / cd -N</a:t>
            </a:r>
          </a:p>
          <a:p>
            <a:pPr lvl="2"/>
            <a:r>
              <a:rPr lang="en-GB" dirty="0" err="1"/>
              <a:t>rd</a:t>
            </a:r>
            <a:endParaRPr lang="en-GB" dirty="0"/>
          </a:p>
          <a:p>
            <a:pPr lvl="2"/>
            <a:r>
              <a:rPr lang="en-GB" dirty="0"/>
              <a:t>take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B36A3-1CE3-4DD8-8554-0E62838086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Install custom plugin sand edit your .</a:t>
            </a:r>
            <a:r>
              <a:rPr lang="en-GB" dirty="0" err="1"/>
              <a:t>zshrc</a:t>
            </a:r>
            <a:r>
              <a:rPr lang="en-GB" dirty="0"/>
              <a:t> file to enable / disable plugins</a:t>
            </a:r>
          </a:p>
          <a:p>
            <a:pPr lvl="1"/>
            <a:r>
              <a:rPr lang="en-GB" dirty="0" err="1">
                <a:hlinkClick r:id="rId3"/>
              </a:rPr>
              <a:t>zsh</a:t>
            </a:r>
            <a:r>
              <a:rPr lang="en-GB" dirty="0">
                <a:hlinkClick r:id="rId3"/>
              </a:rPr>
              <a:t>-autosuggestions</a:t>
            </a:r>
            <a:endParaRPr lang="en-GB" dirty="0"/>
          </a:p>
          <a:p>
            <a:pPr lvl="1"/>
            <a:r>
              <a:rPr lang="en-GB" dirty="0" err="1">
                <a:hlinkClick r:id="rId4"/>
              </a:rPr>
              <a:t>zsh</a:t>
            </a:r>
            <a:r>
              <a:rPr lang="en-GB" dirty="0">
                <a:hlinkClick r:id="rId4"/>
              </a:rPr>
              <a:t>-syntax-highlighting</a:t>
            </a:r>
            <a:endParaRPr lang="en-GB" dirty="0"/>
          </a:p>
          <a:p>
            <a:pPr lvl="1"/>
            <a:r>
              <a:rPr lang="en-GB" dirty="0">
                <a:hlinkClick r:id="rId5"/>
              </a:rPr>
              <a:t>z</a:t>
            </a:r>
            <a:endParaRPr lang="en-GB" dirty="0"/>
          </a:p>
          <a:p>
            <a:pPr lvl="1"/>
            <a:r>
              <a:rPr lang="en-GB" dirty="0">
                <a:hlinkClick r:id="rId6"/>
              </a:rPr>
              <a:t>web-search</a:t>
            </a:r>
            <a:endParaRPr lang="en-GB" dirty="0"/>
          </a:p>
          <a:p>
            <a:r>
              <a:rPr lang="en-GB" dirty="0"/>
              <a:t>If you are using too many plugins and your shell is taking a while to start, have a look at a plugin manager able to load plugins asynchronously (such as </a:t>
            </a:r>
            <a:r>
              <a:rPr lang="en-GB" dirty="0" err="1">
                <a:hlinkClick r:id="rId7"/>
              </a:rPr>
              <a:t>Zinit</a:t>
            </a:r>
            <a:r>
              <a:rPr lang="en-GB" dirty="0"/>
              <a:t>)</a:t>
            </a:r>
          </a:p>
        </p:txBody>
      </p:sp>
      <p:pic>
        <p:nvPicPr>
          <p:cNvPr id="6" name="Picture 5" descr="Black jigsaw puzzle pieces">
            <a:extLst>
              <a:ext uri="{FF2B5EF4-FFF2-40B4-BE49-F238E27FC236}">
                <a16:creationId xmlns:a16="http://schemas.microsoft.com/office/drawing/2014/main" id="{B4A2CE99-2B9D-4E73-8E98-C603E09C17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6787">
            <a:off x="8983269" y="-1536172"/>
            <a:ext cx="4608512" cy="307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0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873E1-C452-4FC0-88DA-F2C747BCD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en-GB" dirty="0"/>
              <a:t>A powerful / lightweight / flexible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8B116-02AF-4A28-9658-89AA2B668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Powerlevel10K</a:t>
            </a:r>
            <a:r>
              <a:rPr lang="en-GB" dirty="0"/>
              <a:t> is my favourite theme</a:t>
            </a:r>
          </a:p>
          <a:p>
            <a:r>
              <a:rPr lang="en-GB" dirty="0"/>
              <a:t>Notable features:</a:t>
            </a:r>
          </a:p>
          <a:p>
            <a:pPr lvl="1"/>
            <a:r>
              <a:rPr lang="en-GB" sz="2000" dirty="0"/>
              <a:t>Make it look the way you want</a:t>
            </a:r>
          </a:p>
          <a:p>
            <a:pPr lvl="1"/>
            <a:r>
              <a:rPr lang="en-GB" sz="2000" dirty="0"/>
              <a:t>Fast (and can also make </a:t>
            </a:r>
            <a:r>
              <a:rPr lang="en-GB" sz="2000" dirty="0" err="1"/>
              <a:t>zsh</a:t>
            </a:r>
            <a:r>
              <a:rPr lang="en-GB" sz="2000" dirty="0"/>
              <a:t> plugins load faster)</a:t>
            </a:r>
          </a:p>
          <a:p>
            <a:pPr lvl="1"/>
            <a:r>
              <a:rPr lang="en-GB" sz="2000" dirty="0"/>
              <a:t>Transient Prompt</a:t>
            </a:r>
          </a:p>
          <a:p>
            <a:pPr lvl="1"/>
            <a:r>
              <a:rPr lang="en-GB" sz="2000" dirty="0"/>
              <a:t>Enable and Disable “Segments”</a:t>
            </a:r>
          </a:p>
        </p:txBody>
      </p:sp>
      <p:pic>
        <p:nvPicPr>
          <p:cNvPr id="8" name="Content Placeholder 7" descr="Angled photo of a man holding pencil over a color catalog">
            <a:extLst>
              <a:ext uri="{FF2B5EF4-FFF2-40B4-BE49-F238E27FC236}">
                <a16:creationId xmlns:a16="http://schemas.microsoft.com/office/drawing/2014/main" id="{BA01FE1E-ED58-4F93-ABC8-AA7B99F920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5" r="13554" b="1"/>
          <a:stretch/>
        </p:blipFill>
        <p:spPr>
          <a:xfrm>
            <a:off x="6324600" y="1825625"/>
            <a:ext cx="4343400" cy="4270375"/>
          </a:xfrm>
          <a:noFill/>
        </p:spPr>
      </p:pic>
    </p:spTree>
    <p:extLst>
      <p:ext uri="{BB962C8B-B14F-4D97-AF65-F5344CB8AC3E}">
        <p14:creationId xmlns:p14="http://schemas.microsoft.com/office/powerpoint/2010/main" val="406784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883</TotalTime>
  <Words>897</Words>
  <Application>Microsoft Office PowerPoint</Application>
  <PresentationFormat>Widescreen</PresentationFormat>
  <Paragraphs>138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Candara</vt:lpstr>
      <vt:lpstr>Consolas</vt:lpstr>
      <vt:lpstr>Wingdings</vt:lpstr>
      <vt:lpstr>Tech Computer 16x9</vt:lpstr>
      <vt:lpstr>Putting together the perfect terminal experience</vt:lpstr>
      <vt:lpstr>Who am I?</vt:lpstr>
      <vt:lpstr>Motivation</vt:lpstr>
      <vt:lpstr>So, what’s the “perfect” terminal experience?</vt:lpstr>
      <vt:lpstr>Let’s get something out of the way</vt:lpstr>
      <vt:lpstr>Eye Candy:</vt:lpstr>
      <vt:lpstr>Shell</vt:lpstr>
      <vt:lpstr>Framework / Plugin Managers</vt:lpstr>
      <vt:lpstr>A powerful / lightweight / flexible theme</vt:lpstr>
      <vt:lpstr>Terminal Multiplexer</vt:lpstr>
      <vt:lpstr>Fuzzy Find all the things</vt:lpstr>
      <vt:lpstr>Honourable mentions:</vt:lpstr>
      <vt:lpstr>Oh, by the Way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Putting together the perfect terminal experience</dc:title>
  <dc:creator>Anthony Accioly</dc:creator>
  <cp:lastModifiedBy>Anthony Accioly</cp:lastModifiedBy>
  <cp:revision>48</cp:revision>
  <dcterms:created xsi:type="dcterms:W3CDTF">2021-07-22T17:48:40Z</dcterms:created>
  <dcterms:modified xsi:type="dcterms:W3CDTF">2022-06-26T21:03:47Z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